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91" r:id="rId3"/>
    <p:sldId id="257" r:id="rId4"/>
    <p:sldId id="292" r:id="rId5"/>
    <p:sldId id="288" r:id="rId6"/>
    <p:sldId id="268" r:id="rId7"/>
    <p:sldId id="293" r:id="rId8"/>
    <p:sldId id="259" r:id="rId9"/>
    <p:sldId id="267" r:id="rId10"/>
    <p:sldId id="260" r:id="rId11"/>
    <p:sldId id="261" r:id="rId12"/>
    <p:sldId id="269" r:id="rId13"/>
    <p:sldId id="270" r:id="rId14"/>
    <p:sldId id="262" r:id="rId15"/>
    <p:sldId id="258" r:id="rId16"/>
    <p:sldId id="263" r:id="rId17"/>
    <p:sldId id="264" r:id="rId18"/>
    <p:sldId id="265" r:id="rId19"/>
    <p:sldId id="266" r:id="rId20"/>
    <p:sldId id="289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0" r:id="rId29"/>
    <p:sldId id="290" r:id="rId30"/>
    <p:sldId id="281" r:id="rId31"/>
    <p:sldId id="282" r:id="rId32"/>
    <p:sldId id="283" r:id="rId33"/>
    <p:sldId id="284" r:id="rId34"/>
    <p:sldId id="285" r:id="rId35"/>
    <p:sldId id="286" r:id="rId36"/>
    <p:sldId id="294" r:id="rId37"/>
    <p:sldId id="295" r:id="rId38"/>
    <p:sldId id="296" r:id="rId39"/>
    <p:sldId id="298" r:id="rId40"/>
    <p:sldId id="299" r:id="rId41"/>
    <p:sldId id="287" r:id="rId42"/>
    <p:sldId id="297" r:id="rId43"/>
    <p:sldId id="27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660"/>
  </p:normalViewPr>
  <p:slideViewPr>
    <p:cSldViewPr>
      <p:cViewPr>
        <p:scale>
          <a:sx n="100" d="100"/>
          <a:sy n="100" d="100"/>
        </p:scale>
        <p:origin x="-31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43672-5C65-4306-B804-26FFABD89E53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822A0-60F4-4285-9D4E-30F188B57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AF12-DF98-474A-B530-B9B71904552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822A0-60F4-4285-9D4E-30F188B5733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1E6C3A8-4917-4E80-B64A-8D404E51F2C2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2496D7-B3EE-4495-A24E-13BB464749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42900" y="4221163"/>
            <a:ext cx="8458200" cy="1854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Ярославский муниципальный район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04" y="1052736"/>
            <a:ext cx="2718393" cy="2664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639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err="1" smtClean="0">
                <a:effectLst/>
              </a:rPr>
              <a:t>карабихское</a:t>
            </a:r>
            <a:r>
              <a:rPr lang="ru-RU" dirty="0" smtClean="0">
                <a:effectLst/>
              </a:rPr>
              <a:t> сельское поселение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412776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дворовой территории многоквартирного дома поселок Пансионата Ярославль, ул. Набережная, д. 46, д. 47 (за счет средств от экономии по конкурсным процедурам обустроена детская игровая площадка)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552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4098" name="Picture 2" descr="C:\Users\KulikovaEN\Desktop\Фото до\пос. пансионата Ярославль, ул. Набережная дв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60"/>
            <a:ext cx="3816424" cy="3672408"/>
          </a:xfrm>
          <a:prstGeom prst="rect">
            <a:avLst/>
          </a:prstGeom>
          <a:noFill/>
        </p:spPr>
      </p:pic>
      <p:pic>
        <p:nvPicPr>
          <p:cNvPr id="4100" name="Picture 4" descr="C:\Users\KulikovaEN\Desktop\Фото до\пос. пансионата Ярославль, ул. Набережная детская площад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88840"/>
            <a:ext cx="4248472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94931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5122" name="Picture 2" descr="C:\Users\KulikovaEN\Desktop\РЕШАЕМ ВМЕСТЕ\Фото объектов после\Карабиха пос. Пансионат Ярославль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3816424" cy="3600400"/>
          </a:xfrm>
          <a:prstGeom prst="rect">
            <a:avLst/>
          </a:prstGeom>
          <a:noFill/>
        </p:spPr>
      </p:pic>
      <p:pic>
        <p:nvPicPr>
          <p:cNvPr id="5123" name="Picture 3" descr="C:\Users\KulikovaEN\Desktop\РЕШАЕМ ВМЕСТЕ\Фото объектов после\Карабиха пос. Пансионат Ярославль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780928"/>
            <a:ext cx="5076056" cy="39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99041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err="1" smtClean="0">
                <a:effectLst/>
              </a:rPr>
              <a:t>курбское</a:t>
            </a:r>
            <a:r>
              <a:rPr lang="ru-RU" dirty="0" smtClean="0">
                <a:effectLst/>
              </a:rPr>
              <a:t> сельское поселение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1340768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дворовых территорий многоквартирных домов: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поселок Козьмодемьянск, ул. Центральная, д. 12, 13, 14, 15, 16, 17, 18 (за счет экономии средств от конкурсных процедур установлен ВОРКАУТ – уличные конструкции для занятия спортом и малые архитектурные формы);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Благоустройство дворовой территории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многоквартирных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домов, село Курба, ул. Юбилейная, д. 10, 11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9082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6146" name="Picture 2" descr="C:\Users\KulikovaEN\Desktop\Фото до\Козьмодемьянск д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456384" cy="3384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4509120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latin typeface="+mj-lt"/>
              </a:rPr>
              <a:t>п. Козьмодемьянск</a:t>
            </a:r>
            <a:endParaRPr lang="ru-RU" dirty="0">
              <a:latin typeface="+mj-lt"/>
            </a:endParaRPr>
          </a:p>
        </p:txBody>
      </p:sp>
      <p:pic>
        <p:nvPicPr>
          <p:cNvPr id="6147" name="Picture 3" descr="C:\Users\KulikovaEN\Desktop\Фото до\с. Курба, ул. Юбилейная 10,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44824"/>
            <a:ext cx="3960440" cy="4680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96136" y="1340768"/>
            <a:ext cx="106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+mj-lt"/>
              </a:rPr>
              <a:t>с. Курба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2450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7170" name="Picture 2" descr="C:\Users\KulikovaEN\Desktop\РЕШАЕМ ВМЕСТЕ\Фото объектов после\Козьмлдемьянск\Козьмодемьянск после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24744"/>
            <a:ext cx="3240361" cy="20882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708920"/>
            <a:ext cx="27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поселок Козьмодемьянск</a:t>
            </a:r>
            <a:endParaRPr lang="ru-RU" dirty="0"/>
          </a:p>
        </p:txBody>
      </p:sp>
      <p:pic>
        <p:nvPicPr>
          <p:cNvPr id="7171" name="Picture 3" descr="C:\Users\KulikovaEN\Desktop\РЕШАЕМ ВМЕСТЕ\Фото объектов после\Курба\Курб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456384" cy="20882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84168" y="2780928"/>
            <a:ext cx="1291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село Курба</a:t>
            </a:r>
            <a:endParaRPr lang="ru-RU" dirty="0"/>
          </a:p>
        </p:txBody>
      </p:sp>
      <p:pic>
        <p:nvPicPr>
          <p:cNvPr id="7172" name="Picture 4" descr="C:\Users\KulikovaEN\Desktop\РЕШАЕМ ВМЕСТЕ\Фото объектов после\Козьмодемьянск\Воркау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356992"/>
            <a:ext cx="6301208" cy="33123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03648" y="6165304"/>
            <a:ext cx="27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поселок Козьмодемьянск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02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effectLst/>
              </a:rPr>
              <a:t>кузнечихинское</a:t>
            </a:r>
            <a:r>
              <a:rPr lang="ru-RU" dirty="0" smtClean="0">
                <a:effectLst/>
              </a:rPr>
              <a:t> сельское поселение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412776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дворовой территории двух многоквартирных домов, п. Ярославка,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д. 1, д. 2 (за счет экономии средств от конкурсных процедур установлена детская игровая площадка) 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594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8194" name="Picture 2" descr="C:\Users\KulikovaEN\Desktop\Фото до\п. Ярославка д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340768"/>
            <a:ext cx="4464495" cy="3498561"/>
          </a:xfrm>
          <a:prstGeom prst="rect">
            <a:avLst/>
          </a:prstGeom>
          <a:noFill/>
        </p:spPr>
      </p:pic>
      <p:pic>
        <p:nvPicPr>
          <p:cNvPr id="8195" name="Picture 3" descr="C:\Users\KulikovaEN\Desktop\Фото до\п. Ярославка до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52936"/>
            <a:ext cx="4188973" cy="3411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811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9218" name="Picture 2" descr="C:\Users\KulikovaEN\Desktop\РЕШАЕМ ВМЕСТЕ\Фото объектов после\Кузнечиха\п. Ярославка детский город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4176463" cy="3528392"/>
          </a:xfrm>
          <a:prstGeom prst="rect">
            <a:avLst/>
          </a:prstGeom>
          <a:noFill/>
        </p:spPr>
      </p:pic>
      <p:pic>
        <p:nvPicPr>
          <p:cNvPr id="9219" name="Picture 3" descr="C:\Users\KulikovaEN\Desktop\РЕШАЕМ ВМЕСТЕ\Фото объектов после\Кузнечиха\п. Ярославка дорог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140968"/>
            <a:ext cx="45070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8072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 городское поселение лесная поляна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1412776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дворовой территории многоквартирных домов № 6, 28, 29 (за счет экономии средств от конкурсных процедур установлены прожектора для освещения парковки)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866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57290" y="2357430"/>
            <a:ext cx="7143800" cy="3591850"/>
          </a:xfrm>
          <a:prstGeom prst="roundRect">
            <a:avLst>
              <a:gd name="adj" fmla="val 183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СРЕДЫ» благоустроено 11 объектов в 8 поселениях, в т.ч. общественная территория – Парк в селе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Туношна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Загрузина\Мероприятия\2016\маршал парад 2016\лого\логотип ЯМ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8"/>
            <a:ext cx="828092" cy="1025938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785918" y="274638"/>
            <a:ext cx="6900882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Итоги реализации Губернаторского проекта «Решаем вместе!» в 2018 году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0242" name="Picture 2" descr="C:\Users\KulikovaEN\Desktop\Фото до\Лесная поля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264696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5217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1266" name="Picture 2" descr="C:\Users\KulikovaEN\Desktop\РЕШАЕМ ВМЕСТЕ\Фото объектов после\Лесная поляна\Парк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68760"/>
            <a:ext cx="734481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5062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некрасовское сельское поселение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1412776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дворовой территории многоквартирного дома, поселок Михайловский, ул. Садовая, д. 3, д. 5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857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2290" name="Picture 2" descr="C:\Users\KulikovaEN\Desktop\Фото до\Некрасовкое п. Михайловс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05678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083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3314" name="Picture 2" descr="C:\Users\KulikovaEN\Desktop\РЕШАЕМ ВМЕСТЕ\Фото объектов после\Некрасовское\п. Михайловский, ул. Садовая, д. 3, д.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6696744" cy="5486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7483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12088" cy="864096"/>
          </a:xfrm>
        </p:spPr>
        <p:txBody>
          <a:bodyPr>
            <a:normAutofit/>
          </a:bodyPr>
          <a:lstStyle/>
          <a:p>
            <a:r>
              <a:rPr lang="ru-RU" dirty="0" err="1" smtClean="0">
                <a:effectLst/>
              </a:rPr>
              <a:t>туношенское</a:t>
            </a:r>
            <a:r>
              <a:rPr lang="ru-RU" dirty="0" smtClean="0">
                <a:effectLst/>
              </a:rPr>
              <a:t> сельское поселение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1268760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Обустройство мест массового отдыха жителей: парк в селе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Туношна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(за счет экономии средств от конкурсных процедур установлены малые архитектурные формы); 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Обустройство дворов многоквартирных домов в деревне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Мокеевское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, д. 21, 22, 27, 28 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588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4338" name="Picture 2" descr="C:\Users\KulikovaEN\Desktop\Фото до\Туношна пар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7632848" cy="44221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5733256"/>
            <a:ext cx="230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парк в селе </a:t>
            </a:r>
            <a:r>
              <a:rPr lang="ru-RU" dirty="0" err="1" smtClean="0">
                <a:latin typeface="+mj-lt"/>
              </a:rPr>
              <a:t>Туношна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5128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5362" name="Picture 2" descr="C:\Users\KulikovaEN\Desktop\РЕШАЕМ ВМЕСТЕ\Фото объектов после\Туношна\1-Туношенское Сп_парк Солнеч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4499992" cy="2776591"/>
          </a:xfrm>
          <a:prstGeom prst="rect">
            <a:avLst/>
          </a:prstGeom>
          <a:noFill/>
        </p:spPr>
      </p:pic>
      <p:pic>
        <p:nvPicPr>
          <p:cNvPr id="15363" name="Picture 3" descr="C:\Users\KulikovaEN\Desktop\РЕШАЕМ ВМЕСТЕ\Фото объектов после\Туношна\6-Туношенское Сп_парк Солнеч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24944"/>
            <a:ext cx="4296413" cy="38164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24128" y="1628800"/>
            <a:ext cx="230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+mj-lt"/>
              </a:rPr>
              <a:t>парк в селе </a:t>
            </a:r>
            <a:r>
              <a:rPr lang="ru-RU" dirty="0" err="1" smtClean="0">
                <a:latin typeface="+mj-lt"/>
              </a:rPr>
              <a:t>Туношна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463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84096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6386" name="Picture 2" descr="C:\Users\KulikovaEN\Desktop\РЕШАЕМ ВМЕСТЕ\Фото объектов после\Туношна\2-Туношенское Сп_парк Солнеч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4283967" cy="2880320"/>
          </a:xfrm>
          <a:prstGeom prst="rect">
            <a:avLst/>
          </a:prstGeom>
          <a:noFill/>
        </p:spPr>
      </p:pic>
      <p:pic>
        <p:nvPicPr>
          <p:cNvPr id="16387" name="Picture 3" descr="C:\Users\KulikovaEN\Desktop\РЕШАЕМ ВМЕСТЕ\Фото объектов после\Туношна\7-Туношенское Сп_парк Солнеч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385" y="3429000"/>
            <a:ext cx="4582109" cy="33123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36096" y="1556792"/>
            <a:ext cx="230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+mj-lt"/>
              </a:rPr>
              <a:t>парк в селе </a:t>
            </a:r>
            <a:r>
              <a:rPr lang="ru-RU" dirty="0" err="1" smtClean="0">
                <a:latin typeface="+mj-lt"/>
              </a:rPr>
              <a:t>Туношна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1526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было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7410" name="Picture 2" descr="C:\Users\KulikovaEN\Desktop\Фото до\д. Мокеевское двор д. 21,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7992888" cy="43924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5733256"/>
            <a:ext cx="233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+mj-lt"/>
              </a:rPr>
              <a:t>деревня </a:t>
            </a:r>
            <a:r>
              <a:rPr lang="ru-RU" dirty="0" err="1" smtClean="0">
                <a:latin typeface="+mj-lt"/>
              </a:rPr>
              <a:t>Мокеевское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644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84096" cy="864096"/>
          </a:xfrm>
        </p:spPr>
        <p:txBody>
          <a:bodyPr>
            <a:normAutofit/>
          </a:bodyPr>
          <a:lstStyle/>
          <a:p>
            <a:r>
              <a:rPr lang="ru-RU" dirty="0" err="1" smtClean="0">
                <a:effectLst/>
              </a:rPr>
              <a:t>Ивняковское</a:t>
            </a:r>
            <a:r>
              <a:rPr lang="ru-RU" dirty="0" smtClean="0">
                <a:effectLst/>
              </a:rPr>
              <a:t> сельское поселение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51567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</a:t>
            </a:r>
            <a:r>
              <a:rPr lang="ru-RU" dirty="0" err="1"/>
              <a:t>Ивняковском</a:t>
            </a:r>
            <a:r>
              <a:rPr lang="ru-RU" dirty="0"/>
              <a:t> сельском поселении </a:t>
            </a:r>
            <a:r>
              <a:rPr lang="ru-RU" dirty="0" smtClean="0"/>
              <a:t> благоустроена дворовая территория многоквартирного дома п. Ивняки, ул. Новоселов. д. 6, 7 – обустроена детская площадка (за счет экономии от конкурсных процедур установлен навес с тренажерами)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3732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20482" name="Picture 2" descr="C:\Users\KulikovaEN\Desktop\РЕШАЕМ ВМЕСТЕ\Фото объектов после\Мокеевское\Мокеевск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892359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4937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357290" y="2357430"/>
            <a:ext cx="7143800" cy="3591850"/>
          </a:xfrm>
          <a:prstGeom prst="roundRect">
            <a:avLst>
              <a:gd name="adj" fmla="val 183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«ПОДДЕРЖКА МЕСТНЫХ ИНИЦИАТИВ» благоустроено 18 объектов из них в 12 образовательных учреждениях проведены ремонтные работы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979712" y="116632"/>
            <a:ext cx="6768752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Итоги реализации Губернаторского проекта «Решаем вместе!» в 2018 году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2" descr="D:\Загрузина\Мероприятия\2016\маршал парад 2016\лого\логотип ЯМ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792088" cy="98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0755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/>
              </a:rPr>
              <a:t>Обустройство дворов </a:t>
            </a:r>
            <a:r>
              <a:rPr lang="ru-RU" sz="2400" dirty="0" smtClean="0">
                <a:effectLst/>
              </a:rPr>
              <a:t>многоквартирных </a:t>
            </a:r>
            <a:r>
              <a:rPr lang="ru-RU" sz="2400" dirty="0" smtClean="0">
                <a:effectLst/>
              </a:rPr>
              <a:t>домов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 </a:t>
            </a:r>
            <a:r>
              <a:rPr lang="ru-RU" sz="2400" dirty="0" smtClean="0">
                <a:effectLst/>
              </a:rPr>
              <a:t>деревне </a:t>
            </a:r>
            <a:r>
              <a:rPr lang="ru-RU" sz="2400" dirty="0" err="1" smtClean="0">
                <a:effectLst/>
              </a:rPr>
              <a:t>Мокеевское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026" name="Picture 2" descr="C:\Users\KulikovaEN\Desktop\Фото до\д. Мокеевское ПМИ детская площадка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779912" cy="30963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1268760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pic>
        <p:nvPicPr>
          <p:cNvPr id="1027" name="Picture 3" descr="C:\Users\KulikovaEN\Desktop\РЕШАЕМ ВМЕСТЕ\Фото объектов после\Мокеевское\д. Мокеевское ПМИ детская площад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4104455" cy="3960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28184" y="1268760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97591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r>
              <a:rPr lang="ru-RU" sz="3000" dirty="0" smtClean="0">
                <a:effectLst/>
              </a:rPr>
              <a:t>Ремонт памятника в поселке</a:t>
            </a:r>
            <a:br>
              <a:rPr lang="ru-RU" sz="3000" dirty="0" smtClean="0">
                <a:effectLst/>
              </a:rPr>
            </a:br>
            <a:r>
              <a:rPr lang="ru-RU" sz="3000" dirty="0" smtClean="0">
                <a:effectLst/>
              </a:rPr>
              <a:t>Красный Бор</a:t>
            </a:r>
            <a:endParaRPr lang="ru-RU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2050" name="Picture 2" descr="C:\Users\KulikovaEN\Desktop\Фото до\Красный Бор памятник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528392" cy="4536504"/>
          </a:xfrm>
          <a:prstGeom prst="rect">
            <a:avLst/>
          </a:prstGeom>
          <a:noFill/>
        </p:spPr>
      </p:pic>
      <p:pic>
        <p:nvPicPr>
          <p:cNvPr id="2051" name="Picture 3" descr="C:\Users\KulikovaEN\Desktop\РЕШАЕМ ВМЕСТЕ\Фото объектов после\Красный Бор памятник\памятник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3816424" cy="45365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1196752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1196752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959035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3074" name="Picture 2" descr="C:\Users\KulikovaEN\Desktop\Фото до\Рютневский ДК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916832"/>
            <a:ext cx="3741592" cy="3600400"/>
          </a:xfrm>
          <a:prstGeom prst="rect">
            <a:avLst/>
          </a:prstGeom>
          <a:noFill/>
        </p:spPr>
      </p:pic>
      <p:pic>
        <p:nvPicPr>
          <p:cNvPr id="3075" name="Picture 3" descr="C:\Users\KulikovaEN\Desktop\РЕШАЕМ ВМЕСТЕ\Фото объектов после\Кузнечихинское сп Рютневский ДК\Рютневский ДК кровля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916832"/>
            <a:ext cx="4512502" cy="3600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03648" y="1340768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1340768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60648"/>
            <a:ext cx="7920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Проведение 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ремонта </a:t>
            </a:r>
            <a:r>
              <a:rPr lang="ru-RU" sz="2300" cap="all" dirty="0" err="1" smtClean="0">
                <a:solidFill>
                  <a:schemeClr val="tx2"/>
                </a:solidFill>
                <a:latin typeface="+mj-lt"/>
              </a:rPr>
              <a:t>Рютневского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 дома 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 культуры 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МКУ 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"</a:t>
            </a:r>
            <a:r>
              <a:rPr lang="ru-RU" sz="2300" cap="all" dirty="0" err="1" smtClean="0">
                <a:solidFill>
                  <a:schemeClr val="tx2"/>
                </a:solidFill>
                <a:latin typeface="+mj-lt"/>
              </a:rPr>
              <a:t>Кузнечихинский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 КСЦ" в поселке </a:t>
            </a:r>
            <a:r>
              <a:rPr lang="ru-RU" sz="2300" cap="all" dirty="0" smtClean="0">
                <a:solidFill>
                  <a:schemeClr val="tx2"/>
                </a:solidFill>
                <a:latin typeface="+mj-lt"/>
              </a:rPr>
              <a:t>Ярославка</a:t>
            </a:r>
            <a:endParaRPr lang="ru-RU" sz="2300" cap="all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7591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58808" cy="864096"/>
          </a:xfrm>
        </p:spPr>
        <p:txBody>
          <a:bodyPr>
            <a:noAutofit/>
          </a:bodyPr>
          <a:lstStyle/>
          <a:p>
            <a:r>
              <a:rPr lang="ru-RU" sz="3000" dirty="0" smtClean="0">
                <a:effectLst/>
              </a:rPr>
              <a:t>Ремонт помещений в библиотеке </a:t>
            </a:r>
            <a:br>
              <a:rPr lang="ru-RU" sz="3000" dirty="0" smtClean="0">
                <a:effectLst/>
              </a:rPr>
            </a:br>
            <a:r>
              <a:rPr lang="ru-RU" sz="3000" dirty="0" smtClean="0">
                <a:effectLst/>
              </a:rPr>
              <a:t>поселок Красный Бор</a:t>
            </a:r>
            <a:endParaRPr lang="ru-RU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4098" name="Picture 2" descr="C:\Users\KulikovaEN\Desktop\Фото до\Библиотека до п. Красный Бо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429000" cy="4572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63688" y="1124744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pic>
        <p:nvPicPr>
          <p:cNvPr id="4099" name="Picture 3" descr="C:\Users\KulikovaEN\Desktop\РЕШАЕМ ВМЕСТЕ\Фото объектов после\Библиотека\за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28800"/>
            <a:ext cx="3816424" cy="46085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00192" y="1124744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959035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5122" name="Picture 2" descr="C:\Users\KulikovaEN\Desktop\Фото до\ДК Спас-Витал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600400" cy="48245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1196752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pic>
        <p:nvPicPr>
          <p:cNvPr id="5123" name="Picture 3" descr="C:\Users\KulikovaEN\Desktop\РЕШАЕМ ВМЕСТЕ\Фото объектов после\Спасский ДК\ДК ок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700808"/>
            <a:ext cx="4475399" cy="48245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72200" y="1268760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9" y="0"/>
            <a:ext cx="927171" cy="9087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188641"/>
            <a:ext cx="7632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cap="all" dirty="0" smtClean="0">
                <a:solidFill>
                  <a:schemeClr val="tx2"/>
                </a:solidFill>
                <a:latin typeface="+mj-lt"/>
              </a:rPr>
              <a:t>Ремонт </a:t>
            </a:r>
            <a:r>
              <a:rPr lang="ru-RU" sz="2600" cap="all" dirty="0" err="1" smtClean="0">
                <a:solidFill>
                  <a:schemeClr val="tx2"/>
                </a:solidFill>
                <a:latin typeface="+mj-lt"/>
              </a:rPr>
              <a:t>спас-витальевского</a:t>
            </a:r>
            <a:r>
              <a:rPr lang="ru-RU" sz="2600" cap="all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600" cap="all" dirty="0" err="1" smtClean="0">
                <a:solidFill>
                  <a:schemeClr val="tx2"/>
                </a:solidFill>
                <a:latin typeface="+mj-lt"/>
              </a:rPr>
              <a:t>дк</a:t>
            </a:r>
            <a:r>
              <a:rPr lang="ru-RU" sz="2600" cap="all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r>
              <a:rPr lang="ru-RU" sz="2600" cap="all" dirty="0" smtClean="0">
                <a:solidFill>
                  <a:schemeClr val="tx2"/>
                </a:solidFill>
                <a:latin typeface="+mj-lt"/>
              </a:rPr>
              <a:t>с приобретением </a:t>
            </a:r>
            <a:r>
              <a:rPr lang="ru-RU" sz="2600" cap="all" dirty="0" err="1" smtClean="0">
                <a:solidFill>
                  <a:schemeClr val="tx2"/>
                </a:solidFill>
                <a:latin typeface="+mj-lt"/>
              </a:rPr>
              <a:t>Мультимедийной</a:t>
            </a:r>
            <a:r>
              <a:rPr lang="ru-RU" sz="2600" cap="all" dirty="0" smtClean="0">
                <a:solidFill>
                  <a:schemeClr val="tx2"/>
                </a:solidFill>
                <a:latin typeface="+mj-lt"/>
              </a:rPr>
              <a:t> системы</a:t>
            </a:r>
            <a:endParaRPr lang="ru-RU" sz="26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6146" name="Picture 2" descr="C:\Users\KulikovaEN\Desktop\Фото до\Школы\Курбская сш д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816424" cy="3960440"/>
          </a:xfrm>
          <a:prstGeom prst="rect">
            <a:avLst/>
          </a:prstGeom>
          <a:noFill/>
        </p:spPr>
      </p:pic>
      <p:pic>
        <p:nvPicPr>
          <p:cNvPr id="6147" name="Picture 3" descr="C:\Users\KulikovaEN\Desktop\Фото до\Школы\Курбская сш после ремон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4248472" cy="47525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1340768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1196752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16632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Ремонт спортивного зала  муниципального </a:t>
            </a:r>
          </a:p>
          <a:p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Общеобразовательного Учреждения </a:t>
            </a:r>
          </a:p>
          <a:p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«</a:t>
            </a:r>
            <a:r>
              <a:rPr lang="ru-RU" sz="2000" cap="all" dirty="0" err="1" smtClean="0">
                <a:solidFill>
                  <a:schemeClr val="tx2"/>
                </a:solidFill>
                <a:latin typeface="+mj-lt"/>
              </a:rPr>
              <a:t>курбская</a:t>
            </a:r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 средняя школа»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7170" name="Picture 2" descr="C:\Users\KulikovaEN\Desktop\Фото до\Школы\Лучинская сш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44824"/>
            <a:ext cx="3816423" cy="4320480"/>
          </a:xfrm>
          <a:prstGeom prst="rect">
            <a:avLst/>
          </a:prstGeom>
          <a:noFill/>
        </p:spPr>
      </p:pic>
      <p:pic>
        <p:nvPicPr>
          <p:cNvPr id="7171" name="Picture 3" descr="C:\Users\KulikovaEN\Desktop\Фото до\Школы\Лучинская сш посл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44824"/>
            <a:ext cx="4377792" cy="42484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1340768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1340768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1663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cap="all" dirty="0" smtClean="0">
                <a:solidFill>
                  <a:schemeClr val="tx2"/>
                </a:solidFill>
                <a:latin typeface="+mj-lt"/>
              </a:rPr>
              <a:t>Расширение гардероба </a:t>
            </a:r>
            <a:r>
              <a:rPr lang="ru-RU" sz="3100" cap="all" dirty="0" err="1" smtClean="0">
                <a:solidFill>
                  <a:schemeClr val="tx2"/>
                </a:solidFill>
                <a:latin typeface="+mj-lt"/>
              </a:rPr>
              <a:t>моу</a:t>
            </a:r>
            <a:endParaRPr lang="ru-RU" sz="3100" cap="all" dirty="0" smtClean="0">
              <a:solidFill>
                <a:schemeClr val="tx2"/>
              </a:solidFill>
              <a:latin typeface="+mj-lt"/>
            </a:endParaRPr>
          </a:p>
          <a:p>
            <a:r>
              <a:rPr lang="ru-RU" sz="3100" cap="all" dirty="0" smtClean="0">
                <a:solidFill>
                  <a:schemeClr val="tx2"/>
                </a:solidFill>
                <a:latin typeface="+mj-lt"/>
              </a:rPr>
              <a:t>«</a:t>
            </a:r>
            <a:r>
              <a:rPr lang="ru-RU" sz="3100" cap="all" dirty="0" err="1" smtClean="0">
                <a:solidFill>
                  <a:schemeClr val="tx2"/>
                </a:solidFill>
                <a:latin typeface="+mj-lt"/>
              </a:rPr>
              <a:t>лучинская</a:t>
            </a:r>
            <a:r>
              <a:rPr lang="ru-RU" sz="3100" cap="all" dirty="0" smtClean="0">
                <a:solidFill>
                  <a:schemeClr val="tx2"/>
                </a:solidFill>
                <a:latin typeface="+mj-lt"/>
              </a:rPr>
              <a:t> средняя школа»</a:t>
            </a:r>
            <a:endParaRPr lang="ru-RU" sz="31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9218" name="Picture 2" descr="C:\Users\KulikovaEN\Desktop\Фото до\Туалет Ивняковская сш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7"/>
            <a:ext cx="3816424" cy="4752527"/>
          </a:xfrm>
          <a:prstGeom prst="rect">
            <a:avLst/>
          </a:prstGeom>
          <a:noFill/>
        </p:spPr>
      </p:pic>
      <p:pic>
        <p:nvPicPr>
          <p:cNvPr id="9219" name="Picture 3" descr="C:\Users\KulikovaEN\Desktop\Фото до\Туалет ивняковская сш посл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4104456" cy="49959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1268760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БЫЛО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1268760"/>
            <a:ext cx="896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СТАЛО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8864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 smtClean="0">
                <a:solidFill>
                  <a:schemeClr val="tx2"/>
                </a:solidFill>
                <a:latin typeface="+mj-lt"/>
              </a:rPr>
              <a:t>Ремонт женского и мужского туалетов первого Этажа </a:t>
            </a:r>
          </a:p>
          <a:p>
            <a:r>
              <a:rPr lang="ru-RU" cap="all" dirty="0" smtClean="0">
                <a:solidFill>
                  <a:schemeClr val="tx2"/>
                </a:solidFill>
                <a:latin typeface="+mj-lt"/>
              </a:rPr>
              <a:t>начальной школы </a:t>
            </a:r>
            <a:r>
              <a:rPr lang="ru-RU" cap="all" dirty="0" err="1" smtClean="0">
                <a:solidFill>
                  <a:schemeClr val="tx2"/>
                </a:solidFill>
                <a:latin typeface="+mj-lt"/>
              </a:rPr>
              <a:t>моу</a:t>
            </a:r>
            <a:r>
              <a:rPr lang="ru-RU" cap="all" dirty="0" smtClean="0">
                <a:solidFill>
                  <a:schemeClr val="tx2"/>
                </a:solidFill>
                <a:latin typeface="+mj-lt"/>
              </a:rPr>
              <a:t> «</a:t>
            </a:r>
            <a:r>
              <a:rPr lang="ru-RU" cap="all" dirty="0" err="1" smtClean="0">
                <a:solidFill>
                  <a:schemeClr val="tx2"/>
                </a:solidFill>
                <a:latin typeface="+mj-lt"/>
              </a:rPr>
              <a:t>ивняковская</a:t>
            </a:r>
            <a:r>
              <a:rPr lang="ru-RU" cap="all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cap="all" dirty="0" err="1" smtClean="0">
                <a:solidFill>
                  <a:schemeClr val="tx2"/>
                </a:solidFill>
                <a:latin typeface="+mj-lt"/>
              </a:rPr>
              <a:t>сош</a:t>
            </a:r>
            <a:r>
              <a:rPr lang="ru-RU" cap="all" dirty="0" smtClean="0">
                <a:solidFill>
                  <a:schemeClr val="tx2"/>
                </a:solidFill>
                <a:latin typeface="+mj-lt"/>
              </a:rPr>
              <a:t>»</a:t>
            </a:r>
          </a:p>
          <a:p>
            <a:r>
              <a:rPr lang="ru-RU" cap="all" dirty="0" smtClean="0">
                <a:solidFill>
                  <a:schemeClr val="tx2"/>
                </a:solidFill>
                <a:latin typeface="+mj-lt"/>
              </a:rPr>
              <a:t>(с установкой унитаза для инвалидов)</a:t>
            </a:r>
            <a:endParaRPr lang="ru-RU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ulikovaEN\Desktop\РЕШАЕМ ВМЕСТЕ\Паспорта поселений\Ивн\Решаем вместе п. Ивянки ул. Новоселов д. 6-7\Фото детской площадки до установки МАФ д. , 7 ул. Новоселов, п. Ивняки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24469" cy="3168352"/>
          </a:xfrm>
          <a:prstGeom prst="rect">
            <a:avLst/>
          </a:prstGeom>
          <a:noFill/>
        </p:spPr>
      </p:pic>
      <p:pic>
        <p:nvPicPr>
          <p:cNvPr id="18435" name="Picture 3" descr="C:\Users\KulikovaEN\Desktop\Фото до\Ивня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416490" cy="331236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1401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 smtClean="0">
                <a:solidFill>
                  <a:schemeClr val="tx2"/>
                </a:solidFill>
                <a:latin typeface="+mj-lt"/>
              </a:rPr>
              <a:t>БЫЛО</a:t>
            </a:r>
            <a:endParaRPr lang="ru-RU" sz="36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0242" name="Picture 2" descr="C:\Users\KulikovaEN\Desktop\Фото до\Леснополянская сш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772816"/>
            <a:ext cx="4248472" cy="4536504"/>
          </a:xfrm>
          <a:prstGeom prst="rect">
            <a:avLst/>
          </a:prstGeom>
          <a:noFill/>
        </p:spPr>
      </p:pic>
      <p:pic>
        <p:nvPicPr>
          <p:cNvPr id="10243" name="Picture 3" descr="C:\Users\KulikovaEN\Desktop\Фото до\Леснополянская сш посл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4032448" cy="49959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1340768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1196752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16632"/>
            <a:ext cx="7994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Ремонт крыльца школы, замена козырька и ремонт</a:t>
            </a:r>
          </a:p>
          <a:p>
            <a:r>
              <a:rPr lang="ru-RU" sz="2000" cap="all" dirty="0" err="1" smtClean="0">
                <a:solidFill>
                  <a:schemeClr val="tx2"/>
                </a:solidFill>
                <a:latin typeface="+mj-lt"/>
              </a:rPr>
              <a:t>Отмостки</a:t>
            </a:r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 в здании </a:t>
            </a:r>
            <a:r>
              <a:rPr lang="ru-RU" sz="2000" cap="all" dirty="0" err="1" smtClean="0">
                <a:solidFill>
                  <a:schemeClr val="tx2"/>
                </a:solidFill>
                <a:latin typeface="+mj-lt"/>
              </a:rPr>
              <a:t>моу</a:t>
            </a:r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 «</a:t>
            </a:r>
            <a:r>
              <a:rPr lang="ru-RU" sz="2000" cap="all" dirty="0" err="1" smtClean="0">
                <a:solidFill>
                  <a:schemeClr val="tx2"/>
                </a:solidFill>
                <a:latin typeface="+mj-lt"/>
              </a:rPr>
              <a:t>леснополянская</a:t>
            </a:r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 начальная школа </a:t>
            </a:r>
          </a:p>
          <a:p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им. К.д. </a:t>
            </a:r>
            <a:r>
              <a:rPr lang="ru-RU" sz="2000" cap="all" dirty="0" err="1" smtClean="0">
                <a:solidFill>
                  <a:schemeClr val="tx2"/>
                </a:solidFill>
                <a:latin typeface="+mj-lt"/>
              </a:rPr>
              <a:t>ушинского</a:t>
            </a:r>
            <a:r>
              <a:rPr lang="ru-RU" sz="2000" cap="all" dirty="0" smtClean="0">
                <a:solidFill>
                  <a:schemeClr val="tx2"/>
                </a:solidFill>
                <a:latin typeface="+mj-lt"/>
              </a:rPr>
              <a:t>»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357290" y="2357430"/>
            <a:ext cx="7143800" cy="3807874"/>
          </a:xfrm>
          <a:prstGeom prst="roundRect">
            <a:avLst>
              <a:gd name="adj" fmla="val 183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УЧРЕЖДЕНИЙ КУЛЬТУРЫ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проведен ремонт фасада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 культуры в деревне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Ананьино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Карабихского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поселения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979712" y="116632"/>
            <a:ext cx="6768752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Итоги реализации Губернаторского проекта «Решаем вместе!» в 2018 году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2" descr="D:\Загрузина\Мероприятия\2016\маршал парад 2016\лого\логотип ЯМ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792088" cy="98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3203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8194" name="Picture 2" descr="C:\Users\KulikovaEN\Desktop\Фото до\ДК Ананьинский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3888432" cy="4176464"/>
          </a:xfrm>
          <a:prstGeom prst="rect">
            <a:avLst/>
          </a:prstGeom>
          <a:noFill/>
        </p:spPr>
      </p:pic>
      <p:pic>
        <p:nvPicPr>
          <p:cNvPr id="8195" name="Picture 3" descr="C:\Users\KulikovaEN\Desktop\РЕШАЕМ ВМЕСТЕ\Фото объектов после\Карабихское сп Ананьинский ДК\Ананьинский Д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916832"/>
            <a:ext cx="4536505" cy="41764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1340768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БЫЛО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1340768"/>
            <a:ext cx="103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СТАЛО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864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 smtClean="0">
                <a:solidFill>
                  <a:schemeClr val="tx2"/>
                </a:solidFill>
                <a:latin typeface="+mj-lt"/>
              </a:rPr>
              <a:t>Ремонт фасада дома культуры</a:t>
            </a:r>
          </a:p>
          <a:p>
            <a:r>
              <a:rPr lang="ru-RU" sz="2800" cap="all" dirty="0" smtClean="0">
                <a:solidFill>
                  <a:schemeClr val="tx2"/>
                </a:solidFill>
                <a:latin typeface="+mj-lt"/>
              </a:rPr>
              <a:t>В деревне </a:t>
            </a:r>
            <a:r>
              <a:rPr lang="ru-RU" sz="2800" cap="all" dirty="0" err="1" smtClean="0">
                <a:solidFill>
                  <a:schemeClr val="tx2"/>
                </a:solidFill>
                <a:latin typeface="+mj-lt"/>
              </a:rPr>
              <a:t>ананьино</a:t>
            </a:r>
            <a:endParaRPr lang="ru-RU" sz="28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492896"/>
            <a:ext cx="7488832" cy="28803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1463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Стало</a:t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1026" name="Picture 2" descr="C:\Users\KulikovaEN\Desktop\РЕШАЕМ ВМЕСТЕ\Фото объектов после\Ивняки\п. Ивняки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3816424" cy="3528392"/>
          </a:xfrm>
          <a:prstGeom prst="rect">
            <a:avLst/>
          </a:prstGeom>
          <a:noFill/>
        </p:spPr>
      </p:pic>
      <p:pic>
        <p:nvPicPr>
          <p:cNvPr id="1028" name="Picture 4" descr="C:\Users\KulikovaEN\Desktop\РЕШАЕМ ВМЕСТЕ\Фото объектов после\Ивняки\п. Ивня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24744"/>
            <a:ext cx="4752528" cy="2160240"/>
          </a:xfrm>
          <a:prstGeom prst="rect">
            <a:avLst/>
          </a:prstGeom>
          <a:noFill/>
        </p:spPr>
      </p:pic>
      <p:pic>
        <p:nvPicPr>
          <p:cNvPr id="1029" name="Picture 5" descr="C:\Users\KulikovaEN\Desktop\РЕШАЕМ ВМЕСТЕ\Фото объектов после\Ивняки\навес с тренажера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501008"/>
            <a:ext cx="4924875" cy="316835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15616" y="5085184"/>
            <a:ext cx="1815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+mj-lt"/>
              </a:rPr>
              <a:t>поселок Ивняки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0639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заволжское сельское поселение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1484784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В Заволжском сельском поселении  благоустроены две дворовые территории: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Поселок Заволжье, д. 9, 12 - обустройство парковочных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мест;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Поселок Красный Бор, д. 18,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36 (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за счет средств от экономии по конкурсным процедурам установлены сушилки для белья и доски объявлений)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721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ulikovaEN\Desktop\Фото до\п. Красный Бор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536504" cy="40324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5445224"/>
            <a:ext cx="2411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+mj-lt"/>
              </a:rPr>
              <a:t>поселок Красный Бор</a:t>
            </a:r>
            <a:endParaRPr lang="ru-RU" dirty="0">
              <a:latin typeface="+mj-lt"/>
            </a:endParaRPr>
          </a:p>
        </p:txBody>
      </p:sp>
      <p:pic>
        <p:nvPicPr>
          <p:cNvPr id="19460" name="Picture 4" descr="C:\Users\KulikovaEN\Desktop\Фото до\п. Заволжь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573016"/>
            <a:ext cx="3384376" cy="30243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28184" y="2708920"/>
            <a:ext cx="2484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поселок  Заволжье</a:t>
            </a:r>
            <a:endParaRPr lang="ru-RU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188640"/>
            <a:ext cx="1401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 smtClean="0">
                <a:solidFill>
                  <a:schemeClr val="tx2"/>
                </a:solidFill>
                <a:latin typeface="+mj-lt"/>
              </a:rPr>
              <a:t>БЫЛО</a:t>
            </a:r>
            <a:endParaRPr lang="ru-RU" sz="3600" cap="all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 (поселок Красный Бор)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2050" name="Picture 2" descr="C:\Users\KulikovaEN\Desktop\РЕШАЕМ ВМЕСТЕ\Фото объектов после\Красный Бор\п. Красный Бор д. 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672408" cy="4104456"/>
          </a:xfrm>
          <a:prstGeom prst="rect">
            <a:avLst/>
          </a:prstGeom>
          <a:noFill/>
        </p:spPr>
      </p:pic>
      <p:pic>
        <p:nvPicPr>
          <p:cNvPr id="2051" name="Picture 3" descr="C:\Users\KulikovaEN\Desktop\РЕШАЕМ ВМЕСТЕ\Фото объектов после\Красный Бор\п. Красный Бор маф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2856"/>
            <a:ext cx="4536504" cy="4416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0694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Стало (поселок Заволжье)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28" y="1"/>
            <a:ext cx="927171" cy="908720"/>
          </a:xfrm>
          <a:prstGeom prst="rect">
            <a:avLst/>
          </a:prstGeom>
        </p:spPr>
      </p:pic>
      <p:pic>
        <p:nvPicPr>
          <p:cNvPr id="3074" name="Picture 2" descr="C:\Users\KulikovaEN\Desktop\РЕШАЕМ ВМЕСТЕ\Фото объектов после\п. Заволжье\парковк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268760"/>
            <a:ext cx="8128000" cy="5208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9366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1003</TotalTime>
  <Words>619</Words>
  <Application>Microsoft Office PowerPoint</Application>
  <PresentationFormat>Экран (4:3)</PresentationFormat>
  <Paragraphs>123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 Ярославский муниципальный район </vt:lpstr>
      <vt:lpstr>Слайд 2</vt:lpstr>
      <vt:lpstr>Ивняковское сельское поселение</vt:lpstr>
      <vt:lpstr>Слайд 4</vt:lpstr>
      <vt:lpstr>Стало </vt:lpstr>
      <vt:lpstr>заволжское сельское поселение</vt:lpstr>
      <vt:lpstr>Слайд 7</vt:lpstr>
      <vt:lpstr>Стало (поселок Красный Бор)</vt:lpstr>
      <vt:lpstr>Стало (поселок Заволжье)</vt:lpstr>
      <vt:lpstr>карабихское сельское поселение</vt:lpstr>
      <vt:lpstr>было</vt:lpstr>
      <vt:lpstr>стало</vt:lpstr>
      <vt:lpstr>курбское сельское поселение</vt:lpstr>
      <vt:lpstr>было</vt:lpstr>
      <vt:lpstr>стало</vt:lpstr>
      <vt:lpstr>кузнечихинское сельское поселение</vt:lpstr>
      <vt:lpstr>было</vt:lpstr>
      <vt:lpstr>стало</vt:lpstr>
      <vt:lpstr> городское поселение лесная поляна</vt:lpstr>
      <vt:lpstr>было</vt:lpstr>
      <vt:lpstr>стало</vt:lpstr>
      <vt:lpstr>некрасовское сельское поселение</vt:lpstr>
      <vt:lpstr>было</vt:lpstr>
      <vt:lpstr>стало</vt:lpstr>
      <vt:lpstr>туношенское сельское поселение</vt:lpstr>
      <vt:lpstr>было</vt:lpstr>
      <vt:lpstr>стало</vt:lpstr>
      <vt:lpstr>стало</vt:lpstr>
      <vt:lpstr>было</vt:lpstr>
      <vt:lpstr>стало</vt:lpstr>
      <vt:lpstr>Слайд 31</vt:lpstr>
      <vt:lpstr>Обустройство дворов многоквартирных домов  в деревне Мокеевское</vt:lpstr>
      <vt:lpstr>Ремонт памятника в поселке Красный Бор</vt:lpstr>
      <vt:lpstr>Слайд 34</vt:lpstr>
      <vt:lpstr>Ремонт помещений в библиотеке  поселок Красный Бор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Кондратенко</dc:creator>
  <cp:lastModifiedBy>KulikovaEN</cp:lastModifiedBy>
  <cp:revision>156</cp:revision>
  <dcterms:created xsi:type="dcterms:W3CDTF">2018-02-13T07:20:40Z</dcterms:created>
  <dcterms:modified xsi:type="dcterms:W3CDTF">2018-11-21T12:27:30Z</dcterms:modified>
</cp:coreProperties>
</file>